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ab1ff3ac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4ab1ff3ac8_1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ab1ff3ac8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4ab1ff3ac8_1_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ab1ff3ac8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4ab1ff3ac8_1_2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ab1ff3ac8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4ab1ff3ac8_1_2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b3cec80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b3cec80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 ve İçerik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●"/>
              <a:defRPr/>
            </a:lvl1pPr>
            <a:lvl2pPr indent="-342900" lvl="1" marL="914400" algn="l"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○"/>
              <a:defRPr/>
            </a:lvl2pPr>
            <a:lvl3pPr indent="-342900" lvl="2" marL="1371600" algn="l"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■"/>
              <a:defRPr/>
            </a:lvl3pPr>
            <a:lvl4pPr indent="-342900" lvl="3" marL="1828800" algn="l"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●"/>
              <a:defRPr/>
            </a:lvl4pPr>
            <a:lvl5pPr indent="-330200" lvl="4" marL="2286000" algn="l"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600"/>
              <a:buChar char="○"/>
              <a:defRPr/>
            </a:lvl5pPr>
            <a:lvl6pPr indent="-330200" lvl="5" marL="2743200" algn="l"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600"/>
              <a:buChar char="■"/>
              <a:defRPr/>
            </a:lvl6pPr>
            <a:lvl7pPr indent="-330200" lvl="6" marL="3200400" algn="l"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600"/>
              <a:buChar char="●"/>
              <a:defRPr/>
            </a:lvl7pPr>
            <a:lvl8pPr indent="-330200" lvl="7" marL="3657600" algn="l"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ts val="1600"/>
              <a:buChar char="○"/>
              <a:defRPr/>
            </a:lvl8pPr>
            <a:lvl9pPr indent="-330200" lvl="8" marL="4114800" algn="l">
              <a:spcBef>
                <a:spcPts val="1600"/>
              </a:spcBef>
              <a:spcAft>
                <a:spcPts val="160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363347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659165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543278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34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ozgursereme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558431"/>
            <a:ext cx="8520600" cy="1539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125594"/>
            <a:ext cx="8520600" cy="59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25" y="0"/>
            <a:ext cx="914399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95536" y="249492"/>
            <a:ext cx="8435280" cy="426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Bir sınavda yakın bir arkadaşınız kendisine kopya vermenizi isterse ne hissedersiniz?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Bir sınavda bir arkadaşınız size kopyanın yazılı olduğu bir kâğıt verse ve bu kâğıdı diğer bir arkadaşınıza iletmenizi isterse ne hissedersiniz?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Sizce bu davranışlar etik mi?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Size teklif edilen bu davranışı yaptığınızda sizce sınava giren diğer öğrenciler de bu durumdan etkilenir mi?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Etik dışı olan bu davranışlar sizce durdurulabilir mi?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342900" rtl="0" algn="l">
              <a:spcBef>
                <a:spcPts val="52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 davranışlar durdurulmadığı zaman ileride birer meslek sahibi olacak sizlerin, meslek etiğini de etkiler mi?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6709" y="6201029"/>
            <a:ext cx="1846217" cy="5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1840" y="6193571"/>
            <a:ext cx="1841247" cy="551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228" y="0"/>
            <a:ext cx="915422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179512" y="141480"/>
            <a:ext cx="8856984" cy="4914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İnternet'i, insanlara zarar vermek için kullanmamalıyız.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1150" lvl="0" marL="3429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Başkalarının İnternet'te yaptığı çalışmalara engel olmamalıyız.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1150" lvl="0" marL="3429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Başkalarının gizli ve kişisel dosyalarına İnternet yoluyla ulaşmamalıyız.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1150" lvl="0" marL="3429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Bilgilerin doğruluğuna tam olarak emin olmadan bilgileri savunmamalıyız.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1150" lvl="0" marL="3429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Parasını ödemediğimiz yazılımları kopyalayıp kendi malımız gibi kullanmamalıyız.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1150" lvl="0" marL="3429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Başkalarının elektronik iletişim kaynaklarını izinsiz kullanmamalıyız.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1150" lvl="0" marL="3429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Elektronik iletişim ortamını başkalarının haklarına saygı göstererek kullanmalıyız.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1150" lvl="0" marL="3429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İletişim sürecinde kullandığımız dilin doğuracağı sonuçları önceden düşünmeliyiz.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84150" lvl="0" marL="342900" rtl="0" algn="l">
              <a:spcBef>
                <a:spcPts val="500"/>
              </a:spcBef>
              <a:spcAft>
                <a:spcPts val="1600"/>
              </a:spcAft>
              <a:buClr>
                <a:srgbClr val="7F7F7F"/>
              </a:buClr>
              <a:buSzPts val="2500"/>
              <a:buNone/>
            </a:pPr>
            <a:r>
              <a:t/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457200" y="710225"/>
            <a:ext cx="83838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" sz="36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DİNLEDİĞİNİZ İÇİN TEŞEKKÜRLER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661800" y="2521250"/>
            <a:ext cx="7974600" cy="21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 sunum </a:t>
            </a:r>
            <a:r>
              <a:rPr b="1" lang="tr" sz="2400"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b="1" lang="tr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sınıf Bilişim Teknolojileri ve Yazılım dersi kılavuz kitaptan yararlanarak hazırlanmıştır.</a:t>
            </a:r>
            <a:endParaRPr b="1"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b="1" lang="tr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Hazırlayan: </a:t>
            </a:r>
            <a:r>
              <a:rPr b="1" lang="tr" sz="1800">
                <a:latin typeface="Comic Sans MS"/>
                <a:ea typeface="Comic Sans MS"/>
                <a:cs typeface="Comic Sans MS"/>
                <a:sym typeface="Comic Sans MS"/>
              </a:rPr>
              <a:t>Yaren COŞKUN</a:t>
            </a:r>
            <a:endParaRPr b="1"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Ayrıntılı bilgi </a:t>
            </a:r>
            <a:r>
              <a:rPr b="1" lang="tr" sz="1800" u="sng">
                <a:solidFill>
                  <a:srgbClr val="0097A7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www.ozgurseremet.com</a:t>
            </a:r>
            <a:endParaRPr b="1"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